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15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0573D6-5DAA-4415-BC90-DC63E755C662}" v="1" dt="2024-02-06T13:21:59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2366" y="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04800"/>
            <a:ext cx="5829300" cy="6095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11733" spc="-107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6400800"/>
            <a:ext cx="5143500" cy="1219200"/>
          </a:xfrm>
        </p:spPr>
        <p:txBody>
          <a:bodyPr/>
          <a:lstStyle>
            <a:lvl1pPr marL="0" indent="0" algn="l">
              <a:buNone/>
              <a:defRPr b="0" cap="all" spc="160" baseline="0">
                <a:solidFill>
                  <a:schemeClr val="tx2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February 15, 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February 15,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February 15,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February 15,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930401"/>
            <a:ext cx="5829300" cy="5761567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11733" b="0" cap="all" spc="-107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304801"/>
            <a:ext cx="5829300" cy="1422400"/>
          </a:xfrm>
        </p:spPr>
        <p:txBody>
          <a:bodyPr anchor="b"/>
          <a:lstStyle>
            <a:lvl1pPr marL="0" indent="0">
              <a:buNone/>
              <a:defRPr sz="2667" b="0" cap="all" spc="160" baseline="0">
                <a:solidFill>
                  <a:schemeClr val="tx2"/>
                </a:solidFill>
                <a:latin typeface="+mj-lt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February 15, 2025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3010" y="2099734"/>
            <a:ext cx="246888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620" y="2099734"/>
            <a:ext cx="246888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February 15,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724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 spc="133" baseline="0">
                <a:solidFill>
                  <a:schemeClr val="tx1"/>
                </a:solidFill>
                <a:latin typeface="+mj-lt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0724" y="3012488"/>
            <a:ext cx="2468880" cy="512064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9906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lang="en-US" sz="2400" b="0" kern="1200" cap="all" spc="13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marL="0" lvl="0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9906" y="3012488"/>
            <a:ext cx="2468880" cy="512064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February 15, 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February 15,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February 15, 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133600"/>
            <a:ext cx="3833813" cy="5974080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33600"/>
            <a:ext cx="2256235" cy="5974080"/>
          </a:xfrm>
        </p:spPr>
        <p:txBody>
          <a:bodyPr>
            <a:normAutofit/>
          </a:bodyPr>
          <a:lstStyle>
            <a:lvl1pPr marL="0" indent="0">
              <a:buNone/>
              <a:defRPr sz="2133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February 15,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6750658" cy="646176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7620000"/>
            <a:ext cx="6115050" cy="609600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February 15,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900" y="6604000"/>
            <a:ext cx="6115050" cy="1016000"/>
          </a:xfrm>
        </p:spPr>
        <p:txBody>
          <a:bodyPr anchor="t">
            <a:normAutofit/>
          </a:bodyPr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746770772"/>
              </p:ext>
            </p:extLst>
          </p:nvPr>
        </p:nvGraphicFramePr>
        <p:xfrm>
          <a:off x="1192" y="2118"/>
          <a:ext cx="1190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192" y="2118"/>
                        <a:ext cx="1190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B76CE269-A276-4584-BECE-89B3E47283B7}"/>
              </a:ext>
            </a:extLst>
          </p:cNvPr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800" b="0" i="0" baseline="0" dirty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3624"/>
            <a:ext cx="434340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36801"/>
            <a:ext cx="5715000" cy="5831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229601"/>
            <a:ext cx="2571750" cy="4064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333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February 15, 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657167"/>
            <a:ext cx="2571750" cy="37846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333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5786781" y="7953825"/>
            <a:ext cx="175429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750843" y="0"/>
            <a:ext cx="107157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Rectangle 7"/>
          <p:cNvSpPr/>
          <p:nvPr/>
        </p:nvSpPr>
        <p:spPr>
          <a:xfrm>
            <a:off x="6750843" y="1828800"/>
            <a:ext cx="107157" cy="731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defTabSz="1219170" rtl="0" eaLnBrk="1" latinLnBrk="0" hangingPunct="1">
        <a:spcBef>
          <a:spcPct val="0"/>
        </a:spcBef>
        <a:buNone/>
        <a:defRPr sz="4800" kern="1200" cap="all" spc="-8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spcBef>
          <a:spcPct val="20000"/>
        </a:spcBef>
        <a:spcAft>
          <a:spcPts val="800"/>
        </a:spcAft>
        <a:buFont typeface="Arial" pitchFamily="34" charset="0"/>
        <a:buNone/>
        <a:defRPr sz="2667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indent="-243834" algn="l" defTabSz="121917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40322074"/>
              </p:ext>
            </p:extLst>
          </p:nvPr>
        </p:nvGraphicFramePr>
        <p:xfrm>
          <a:off x="-2664882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2664882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2A4202FD-BBF3-41C1-A2E8-2C15D7CEF14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cs-CZ" sz="4800" dirty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6840"/>
            <a:ext cx="6248400" cy="701061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en-US" dirty="0"/>
              <a:t>P</a:t>
            </a:r>
            <a:r>
              <a:rPr lang="cs-CZ" dirty="0" err="1"/>
              <a:t>ČG</a:t>
            </a:r>
            <a:r>
              <a:rPr lang="cs-CZ" dirty="0"/>
              <a:t> </a:t>
            </a:r>
            <a:r>
              <a:rPr lang="cs-CZ" dirty="0" err="1"/>
              <a:t>Writing</a:t>
            </a:r>
            <a:r>
              <a:rPr lang="cs-CZ" dirty="0"/>
              <a:t> </a:t>
            </a:r>
            <a:br>
              <a:rPr lang="en-US" dirty="0"/>
            </a:br>
            <a:r>
              <a:rPr lang="cs-CZ" dirty="0"/>
              <a:t>challenge 20</a:t>
            </a:r>
            <a:r>
              <a:rPr lang="en-US" dirty="0"/>
              <a:t>2</a:t>
            </a:r>
            <a:r>
              <a:rPr lang="cs-CZ" dirty="0"/>
              <a:t>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6553200"/>
            <a:ext cx="639908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1</a:t>
            </a:r>
            <a:r>
              <a:rPr lang="en-US" sz="1400" baseline="30000" dirty="0">
                <a:solidFill>
                  <a:srgbClr val="C00000"/>
                </a:solidFill>
              </a:rPr>
              <a:t>st</a:t>
            </a:r>
            <a:r>
              <a:rPr lang="en-US" sz="1400" dirty="0">
                <a:solidFill>
                  <a:srgbClr val="C00000"/>
                </a:solidFill>
              </a:rPr>
              <a:t> prize: new iPhone + Discover Academy participation fee</a:t>
            </a:r>
          </a:p>
          <a:p>
            <a:endParaRPr lang="en-US" sz="800" dirty="0">
              <a:solidFill>
                <a:srgbClr val="C00000"/>
              </a:solidFill>
            </a:endParaRPr>
          </a:p>
          <a:p>
            <a:r>
              <a:rPr lang="en-US" sz="1400" dirty="0">
                <a:solidFill>
                  <a:srgbClr val="C00000"/>
                </a:solidFill>
              </a:rPr>
              <a:t>2</a:t>
            </a:r>
            <a:r>
              <a:rPr lang="en-US" sz="1400" baseline="30000" dirty="0">
                <a:solidFill>
                  <a:srgbClr val="C00000"/>
                </a:solidFill>
              </a:rPr>
              <a:t>nd</a:t>
            </a:r>
            <a:r>
              <a:rPr lang="en-US" sz="1400" dirty="0">
                <a:solidFill>
                  <a:srgbClr val="C00000"/>
                </a:solidFill>
              </a:rPr>
              <a:t> prize: subscription to Wired and National Geographic for 1 year + Discover Academy participation fee</a:t>
            </a:r>
          </a:p>
          <a:p>
            <a:endParaRPr lang="en-US" sz="800" dirty="0">
              <a:solidFill>
                <a:srgbClr val="C00000"/>
              </a:solidFill>
            </a:endParaRPr>
          </a:p>
          <a:p>
            <a:r>
              <a:rPr lang="en-US" sz="1400" dirty="0">
                <a:solidFill>
                  <a:srgbClr val="C00000"/>
                </a:solidFill>
              </a:rPr>
              <a:t>3</a:t>
            </a:r>
            <a:r>
              <a:rPr lang="en-US" sz="1400" baseline="30000" dirty="0">
                <a:solidFill>
                  <a:srgbClr val="C00000"/>
                </a:solidFill>
              </a:rPr>
              <a:t>rd</a:t>
            </a:r>
            <a:r>
              <a:rPr lang="en-US" sz="1400" dirty="0">
                <a:solidFill>
                  <a:srgbClr val="C00000"/>
                </a:solidFill>
              </a:rPr>
              <a:t> prize: subscription to National Geographic for 1 year + Discover Academy participation fee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6090" y="8201482"/>
            <a:ext cx="60258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/>
              <a:t>The competition is open to students of years V-VIII of the 8-year </a:t>
            </a:r>
            <a:r>
              <a:rPr lang="cs-CZ" sz="1000" i="1" dirty="0" err="1"/>
              <a:t>PČG</a:t>
            </a:r>
            <a:r>
              <a:rPr lang="cs-CZ" sz="1000" i="1" dirty="0"/>
              <a:t> </a:t>
            </a:r>
            <a:r>
              <a:rPr lang="cs-CZ" sz="1000" i="1" dirty="0" err="1"/>
              <a:t>programme</a:t>
            </a:r>
            <a:r>
              <a:rPr lang="cs-CZ" sz="1000" i="1" dirty="0"/>
              <a:t> and </a:t>
            </a:r>
            <a:r>
              <a:rPr lang="cs-CZ" sz="1000" i="1" dirty="0" err="1"/>
              <a:t>all</a:t>
            </a:r>
            <a:r>
              <a:rPr lang="cs-CZ" sz="1000" i="1" dirty="0"/>
              <a:t> </a:t>
            </a:r>
            <a:r>
              <a:rPr lang="cs-CZ" sz="1000" i="1" dirty="0" err="1"/>
              <a:t>students</a:t>
            </a:r>
            <a:r>
              <a:rPr lang="cs-CZ" sz="1000" i="1" dirty="0"/>
              <a:t> </a:t>
            </a:r>
            <a:r>
              <a:rPr lang="cs-CZ" sz="1000" i="1" dirty="0" err="1"/>
              <a:t>of</a:t>
            </a:r>
            <a:r>
              <a:rPr lang="cs-CZ" sz="1000" i="1" dirty="0"/>
              <a:t> </a:t>
            </a:r>
            <a:r>
              <a:rPr lang="cs-CZ" sz="1000" i="1" dirty="0" err="1"/>
              <a:t>the</a:t>
            </a:r>
            <a:r>
              <a:rPr lang="cs-CZ" sz="1000" i="1" dirty="0"/>
              <a:t> 4-year </a:t>
            </a:r>
            <a:r>
              <a:rPr lang="cs-CZ" sz="1000" i="1" dirty="0" err="1"/>
              <a:t>PČG</a:t>
            </a:r>
            <a:r>
              <a:rPr lang="cs-CZ" sz="1000" i="1" dirty="0"/>
              <a:t> </a:t>
            </a:r>
            <a:r>
              <a:rPr lang="cs-CZ" sz="1000" i="1" dirty="0" err="1"/>
              <a:t>programme</a:t>
            </a:r>
            <a:endParaRPr lang="cs-CZ" sz="1000" i="1" dirty="0"/>
          </a:p>
          <a:p>
            <a:r>
              <a:rPr lang="en-US" sz="1000" i="1" dirty="0"/>
              <a:t>Full</a:t>
            </a:r>
            <a:r>
              <a:rPr lang="cs-CZ" sz="1000" i="1" dirty="0"/>
              <a:t> </a:t>
            </a:r>
            <a:r>
              <a:rPr lang="cs-CZ" sz="1000" i="1" dirty="0" err="1"/>
              <a:t>competition</a:t>
            </a:r>
            <a:r>
              <a:rPr lang="cs-CZ" sz="1000" i="1" dirty="0"/>
              <a:t> </a:t>
            </a:r>
            <a:r>
              <a:rPr lang="cs-CZ" sz="1000" i="1" dirty="0" err="1"/>
              <a:t>rules</a:t>
            </a:r>
            <a:r>
              <a:rPr lang="cs-CZ" sz="1000" i="1" dirty="0"/>
              <a:t> are </a:t>
            </a:r>
            <a:r>
              <a:rPr lang="cs-CZ" sz="1000" i="1" dirty="0" err="1"/>
              <a:t>available</a:t>
            </a:r>
            <a:r>
              <a:rPr lang="cs-CZ" sz="1000" i="1" dirty="0"/>
              <a:t> </a:t>
            </a:r>
            <a:r>
              <a:rPr lang="cs-CZ" sz="1000" i="1" dirty="0" err="1"/>
              <a:t>at</a:t>
            </a:r>
            <a:r>
              <a:rPr lang="cs-CZ" sz="1000" i="1" dirty="0"/>
              <a:t> </a:t>
            </a:r>
            <a:r>
              <a:rPr lang="cs-CZ" sz="1000" i="1" dirty="0" err="1"/>
              <a:t>the</a:t>
            </a:r>
            <a:r>
              <a:rPr lang="cs-CZ" sz="1000" i="1" dirty="0"/>
              <a:t> office of Mgr. Simona Prošková during her office hours </a:t>
            </a:r>
          </a:p>
          <a:p>
            <a:endParaRPr lang="en-US" sz="1000" i="1" dirty="0"/>
          </a:p>
        </p:txBody>
      </p:sp>
      <p:sp>
        <p:nvSpPr>
          <p:cNvPr id="10" name="Rectangle 9"/>
          <p:cNvSpPr/>
          <p:nvPr/>
        </p:nvSpPr>
        <p:spPr>
          <a:xfrm>
            <a:off x="1447800" y="5029200"/>
            <a:ext cx="44250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300"/>
              </a:spcAft>
            </a:pP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"Is social media a threat to democracy? Why or why not?”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5000" y="4721423"/>
            <a:ext cx="54387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0990" indent="-380990">
              <a:buFont typeface="Arial" pitchFamily="34" charset="0"/>
              <a:buChar char="•"/>
            </a:pPr>
            <a:r>
              <a:rPr lang="en-US" sz="1400" dirty="0"/>
              <a:t>Answer the following question in no more than 600 words: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5000" y="5638800"/>
            <a:ext cx="4927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 typeface="Arial" pitchFamily="34" charset="0"/>
              <a:buChar char="•"/>
            </a:pPr>
            <a:r>
              <a:rPr lang="en-US" sz="1400" dirty="0"/>
              <a:t>Deadline for submissions is March 21</a:t>
            </a:r>
            <a:r>
              <a:rPr lang="en-US" sz="1400" baseline="30000" dirty="0"/>
              <a:t>st</a:t>
            </a:r>
            <a:r>
              <a:rPr lang="en-US" sz="1400" dirty="0"/>
              <a:t>, 2025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5000" y="4191000"/>
            <a:ext cx="5743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0990" indent="-380990">
              <a:buFont typeface="Arial" pitchFamily="34" charset="0"/>
              <a:buChar char="•"/>
            </a:pPr>
            <a:r>
              <a:rPr lang="en-US" sz="1400" dirty="0"/>
              <a:t>Essay writing competition exclusively for students of  </a:t>
            </a:r>
            <a:r>
              <a:rPr lang="en-US" sz="1400" dirty="0" err="1"/>
              <a:t>Prvn</a:t>
            </a:r>
            <a:r>
              <a:rPr lang="cs-CZ" sz="1400" dirty="0"/>
              <a:t>í české gymnázium v Karlových Varech</a:t>
            </a:r>
            <a:endParaRPr lang="en-US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FCB027-EAB6-FA57-062B-65EA5A03F10B}"/>
              </a:ext>
            </a:extLst>
          </p:cNvPr>
          <p:cNvSpPr txBox="1"/>
          <p:nvPr/>
        </p:nvSpPr>
        <p:spPr>
          <a:xfrm>
            <a:off x="635000" y="6019800"/>
            <a:ext cx="4927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 typeface="Arial" pitchFamily="34" charset="0"/>
              <a:buChar char="•"/>
            </a:pPr>
            <a:r>
              <a:rPr lang="en-US" sz="1400" dirty="0"/>
              <a:t>Use of AI is allowed but subject to rules and implications for essay scoring – please consult full rules </a:t>
            </a:r>
          </a:p>
        </p:txBody>
      </p:sp>
      <p:pic>
        <p:nvPicPr>
          <p:cNvPr id="5" name="Obrázek 4" descr="Obsah obrázku snímek obrazovky, text, přístroj, multimédia&#10;&#10;Obsah vygenerovaný umělou inteligencí může být nesprávný.">
            <a:extLst>
              <a:ext uri="{FF2B5EF4-FFF2-40B4-BE49-F238E27FC236}">
                <a16:creationId xmlns:a16="http://schemas.microsoft.com/office/drawing/2014/main" id="{942CF112-A2AA-7D77-8945-B2761C1E63C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16" y="1691124"/>
            <a:ext cx="3429165" cy="228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4896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NEWSLIDENUMBER" val="False"/>
  <p:tag name="NEWNAMES" val="True"/>
  <p:tag name="PREVIOUSNAME" val="C:\Users\Viktor Hanzlik\Desktop\Writing challenge\PČG Writing challenge 2018 v2.pptx"/>
  <p:tag name="TSCLIENT" val="True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QGL.gOT8TXqIMfSm1aEY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unNwHCrSbOY0_gEgqbjXQ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253</TotalTime>
  <Words>155</Words>
  <Application>Microsoft Office PowerPoint</Application>
  <PresentationFormat>Předvádění na obrazovce (4:3)</PresentationFormat>
  <Paragraphs>13</Paragraphs>
  <Slides>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Arial Black</vt:lpstr>
      <vt:lpstr>Times New Roman</vt:lpstr>
      <vt:lpstr>Essential</vt:lpstr>
      <vt:lpstr>think-cell Slide</vt:lpstr>
      <vt:lpstr>PČG Writing  challenge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PČG Writing challenge 2014</dc:title>
  <dc:creator>Viktor Hanzlik</dc:creator>
  <cp:lastModifiedBy>Simona  Proskova</cp:lastModifiedBy>
  <cp:revision>52</cp:revision>
  <dcterms:created xsi:type="dcterms:W3CDTF">2014-11-09T10:38:59Z</dcterms:created>
  <dcterms:modified xsi:type="dcterms:W3CDTF">2025-02-15T10:19:15Z</dcterms:modified>
</cp:coreProperties>
</file>